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</p:sldMasterIdLst>
  <p:notesMasterIdLst>
    <p:notesMasterId r:id="rId17"/>
  </p:notesMasterIdLst>
  <p:handoutMasterIdLst>
    <p:handoutMasterId r:id="rId18"/>
  </p:handoutMasterIdLst>
  <p:sldIdLst>
    <p:sldId id="256" r:id="rId3"/>
    <p:sldId id="358" r:id="rId4"/>
    <p:sldId id="360" r:id="rId5"/>
    <p:sldId id="359" r:id="rId6"/>
    <p:sldId id="318" r:id="rId7"/>
    <p:sldId id="353" r:id="rId8"/>
    <p:sldId id="349" r:id="rId9"/>
    <p:sldId id="350" r:id="rId10"/>
    <p:sldId id="356" r:id="rId11"/>
    <p:sldId id="361" r:id="rId12"/>
    <p:sldId id="321" r:id="rId13"/>
    <p:sldId id="351" r:id="rId14"/>
    <p:sldId id="362" r:id="rId15"/>
    <p:sldId id="364" r:id="rId16"/>
  </p:sldIdLst>
  <p:sldSz cx="9144000" cy="5143500" type="screen16x9"/>
  <p:notesSz cx="9942513" cy="6761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2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30" userDrawn="1">
          <p15:clr>
            <a:srgbClr val="A4A3A4"/>
          </p15:clr>
        </p15:guide>
        <p15:guide id="2" pos="3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CC"/>
    <a:srgbClr val="990099"/>
    <a:srgbClr val="DAEDEF"/>
    <a:srgbClr val="CCECFF"/>
    <a:srgbClr val="FFFFFF"/>
    <a:srgbClr val="FF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8" autoAdjust="0"/>
    <p:restoredTop sz="98728" autoAdjust="0"/>
  </p:normalViewPr>
  <p:slideViewPr>
    <p:cSldViewPr>
      <p:cViewPr>
        <p:scale>
          <a:sx n="107" d="100"/>
          <a:sy n="107" d="100"/>
        </p:scale>
        <p:origin x="-96" y="-690"/>
      </p:cViewPr>
      <p:guideLst>
        <p:guide orient="horz"/>
        <p:guide pos="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130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A2CF9B1-6629-4A1D-A1D8-CCFFEFED1AB1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3D2F8A-F874-44D4-9D9D-6382DBE8F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0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22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790" y="0"/>
            <a:ext cx="4308422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B32AFB5-ACF6-4B5E-9BC4-683F1F65D10E}" type="datetimeFigureOut">
              <a:rPr lang="ru-RU"/>
              <a:pPr>
                <a:defRPr/>
              </a:pPr>
              <a:t>28.12.2020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6213" y="506413"/>
            <a:ext cx="4510087" cy="2536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252" y="3211553"/>
            <a:ext cx="7954010" cy="30425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1932"/>
            <a:ext cx="4308422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790" y="6421932"/>
            <a:ext cx="4308422" cy="3380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DA936C1-0382-4168-A84A-37867B8AE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6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C9C80-C656-4188-AB2F-A2D0C05E1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36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D6009-B056-461D-A3FD-4CC862B63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0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337"/>
            <a:ext cx="2057400" cy="48065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3337"/>
            <a:ext cx="6019800" cy="48065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7585D-8428-4D52-ADF6-E2D826F2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42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43643-E8FA-4DD2-82FE-9D9B96FA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3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A031-620B-45D3-A5D8-4F5446551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FAE25-0AB5-4CEB-A304-422479BF7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51310"/>
            <a:ext cx="4038600" cy="364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038600" cy="3643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7641-97C4-4426-A9AB-0910207FC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1E8D7-3B2A-4BE7-8597-114698BC2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0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2BAD-4008-4118-AEBE-C9427C54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07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07AF-6E58-4BFF-B96F-E5FB15534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848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1F9EF-6A2C-4BDA-8BF2-6A5D1347A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6EFD3-6D69-4085-B7EC-31C476D1C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18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C0D74-6493-476C-A5D2-C4A2844DE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73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E8F85-5CB4-4661-963B-1FE7BF0FD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7E2C-85C2-4720-89F6-8560604B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FA63F-98C4-4503-8EA5-54A3DC7D0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23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03610"/>
            <a:ext cx="4038600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03610"/>
            <a:ext cx="4038600" cy="45362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40A4-C434-4D05-975B-9C334F4ED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754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FB3C-6492-488B-A569-C12B4E0DE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8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3BE9-F72C-4F0A-AE4D-2DB42C751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89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8F10-4C74-47FB-8629-87AC01BE5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0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D3A4E-CCF0-42DA-A94B-2854E58EB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79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5FAE-6482-4D67-98E4-6A01D61F6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0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от белого к голубому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Freeform 8"/>
          <p:cNvSpPr>
            <a:spLocks/>
          </p:cNvSpPr>
          <p:nvPr/>
        </p:nvSpPr>
        <p:spPr bwMode="auto">
          <a:xfrm>
            <a:off x="153988" y="195263"/>
            <a:ext cx="8739187" cy="4752975"/>
          </a:xfrm>
          <a:custGeom>
            <a:avLst/>
            <a:gdLst>
              <a:gd name="T0" fmla="*/ 2147483647 w 5414"/>
              <a:gd name="T1" fmla="*/ 0 h 3048"/>
              <a:gd name="T2" fmla="*/ 2147483647 w 5414"/>
              <a:gd name="T3" fmla="*/ 2147483647 h 3048"/>
              <a:gd name="T4" fmla="*/ 2147483647 w 5414"/>
              <a:gd name="T5" fmla="*/ 2147483647 h 3048"/>
              <a:gd name="T6" fmla="*/ 2147483647 w 5414"/>
              <a:gd name="T7" fmla="*/ 2147483647 h 3048"/>
              <a:gd name="T8" fmla="*/ 2147483647 w 5414"/>
              <a:gd name="T9" fmla="*/ 2147483647 h 3048"/>
              <a:gd name="T10" fmla="*/ 2147483647 w 5414"/>
              <a:gd name="T11" fmla="*/ 2147483647 h 3048"/>
              <a:gd name="T12" fmla="*/ 2147483647 w 5414"/>
              <a:gd name="T13" fmla="*/ 2147483647 h 3048"/>
              <a:gd name="T14" fmla="*/ 2147483647 w 5414"/>
              <a:gd name="T15" fmla="*/ 2147483647 h 30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14" h="3048">
                <a:moveTo>
                  <a:pt x="199" y="0"/>
                </a:moveTo>
                <a:lnTo>
                  <a:pt x="5414" y="5"/>
                </a:lnTo>
                <a:lnTo>
                  <a:pt x="5414" y="3044"/>
                </a:lnTo>
                <a:lnTo>
                  <a:pt x="39" y="3048"/>
                </a:lnTo>
                <a:lnTo>
                  <a:pt x="23" y="2798"/>
                </a:lnTo>
                <a:cubicBezTo>
                  <a:pt x="19" y="2705"/>
                  <a:pt x="12" y="2731"/>
                  <a:pt x="13" y="2489"/>
                </a:cubicBezTo>
                <a:cubicBezTo>
                  <a:pt x="14" y="2247"/>
                  <a:pt x="0" y="1760"/>
                  <a:pt x="31" y="1346"/>
                </a:cubicBezTo>
                <a:cubicBezTo>
                  <a:pt x="62" y="932"/>
                  <a:pt x="163" y="284"/>
                  <a:pt x="198" y="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DE8FB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338"/>
            <a:ext cx="8229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3213"/>
            <a:ext cx="82296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84B3D10-7276-42A8-9107-483F0F018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8464550" y="239713"/>
            <a:ext cx="371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25BAA5B6-1599-489D-87D2-02FCA029AE53}" type="slidenum">
              <a:rPr lang="ru-RU" sz="1200" b="0">
                <a:solidFill>
                  <a:schemeClr val="accent2"/>
                </a:solidFill>
              </a:rPr>
              <a:pPr/>
              <a:t>‹#›</a:t>
            </a:fld>
            <a:endParaRPr lang="ru-RU" sz="1200" b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от белого к голубому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Freeform 8"/>
          <p:cNvSpPr>
            <a:spLocks/>
          </p:cNvSpPr>
          <p:nvPr/>
        </p:nvSpPr>
        <p:spPr bwMode="auto">
          <a:xfrm>
            <a:off x="153988" y="844550"/>
            <a:ext cx="8739187" cy="4103688"/>
          </a:xfrm>
          <a:custGeom>
            <a:avLst/>
            <a:gdLst>
              <a:gd name="T0" fmla="*/ 2147483647 w 5414"/>
              <a:gd name="T1" fmla="*/ 0 h 3048"/>
              <a:gd name="T2" fmla="*/ 2147483647 w 5414"/>
              <a:gd name="T3" fmla="*/ 2147483647 h 3048"/>
              <a:gd name="T4" fmla="*/ 2147483647 w 5414"/>
              <a:gd name="T5" fmla="*/ 2147483647 h 3048"/>
              <a:gd name="T6" fmla="*/ 2147483647 w 5414"/>
              <a:gd name="T7" fmla="*/ 2147483647 h 3048"/>
              <a:gd name="T8" fmla="*/ 2147483647 w 5414"/>
              <a:gd name="T9" fmla="*/ 2147483647 h 3048"/>
              <a:gd name="T10" fmla="*/ 2147483647 w 5414"/>
              <a:gd name="T11" fmla="*/ 2147483647 h 3048"/>
              <a:gd name="T12" fmla="*/ 2147483647 w 5414"/>
              <a:gd name="T13" fmla="*/ 2147483647 h 3048"/>
              <a:gd name="T14" fmla="*/ 2147483647 w 5414"/>
              <a:gd name="T15" fmla="*/ 2147483647 h 30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14" h="3048">
                <a:moveTo>
                  <a:pt x="199" y="0"/>
                </a:moveTo>
                <a:lnTo>
                  <a:pt x="5414" y="5"/>
                </a:lnTo>
                <a:lnTo>
                  <a:pt x="5414" y="3044"/>
                </a:lnTo>
                <a:lnTo>
                  <a:pt x="39" y="3048"/>
                </a:lnTo>
                <a:lnTo>
                  <a:pt x="23" y="2798"/>
                </a:lnTo>
                <a:cubicBezTo>
                  <a:pt x="19" y="2705"/>
                  <a:pt x="12" y="2731"/>
                  <a:pt x="13" y="2489"/>
                </a:cubicBezTo>
                <a:cubicBezTo>
                  <a:pt x="14" y="2247"/>
                  <a:pt x="0" y="1760"/>
                  <a:pt x="31" y="1346"/>
                </a:cubicBezTo>
                <a:cubicBezTo>
                  <a:pt x="62" y="932"/>
                  <a:pt x="163" y="284"/>
                  <a:pt x="198" y="5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DDE8FB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Freeform 9"/>
          <p:cNvSpPr>
            <a:spLocks/>
          </p:cNvSpPr>
          <p:nvPr/>
        </p:nvSpPr>
        <p:spPr bwMode="auto">
          <a:xfrm>
            <a:off x="487363" y="195263"/>
            <a:ext cx="8399462" cy="593725"/>
          </a:xfrm>
          <a:custGeom>
            <a:avLst/>
            <a:gdLst>
              <a:gd name="T0" fmla="*/ 2147483647 w 5314"/>
              <a:gd name="T1" fmla="*/ 0 h 681"/>
              <a:gd name="T2" fmla="*/ 2147483647 w 5314"/>
              <a:gd name="T3" fmla="*/ 2147483647 h 681"/>
              <a:gd name="T4" fmla="*/ 2147483647 w 5314"/>
              <a:gd name="T5" fmla="*/ 2147483647 h 681"/>
              <a:gd name="T6" fmla="*/ 0 w 5314"/>
              <a:gd name="T7" fmla="*/ 2147483647 h 681"/>
              <a:gd name="T8" fmla="*/ 2147483647 w 5314"/>
              <a:gd name="T9" fmla="*/ 2147483647 h 681"/>
              <a:gd name="T10" fmla="*/ 2147483647 w 5314"/>
              <a:gd name="T11" fmla="*/ 2147483647 h 681"/>
              <a:gd name="T12" fmla="*/ 2147483647 w 5314"/>
              <a:gd name="T13" fmla="*/ 2147483647 h 681"/>
              <a:gd name="T14" fmla="*/ 2147483647 w 5314"/>
              <a:gd name="T15" fmla="*/ 2147483647 h 6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314" h="681">
                <a:moveTo>
                  <a:pt x="158" y="0"/>
                </a:moveTo>
                <a:lnTo>
                  <a:pt x="5314" y="1"/>
                </a:lnTo>
                <a:lnTo>
                  <a:pt x="5314" y="680"/>
                </a:lnTo>
                <a:lnTo>
                  <a:pt x="0" y="681"/>
                </a:lnTo>
                <a:lnTo>
                  <a:pt x="9" y="582"/>
                </a:lnTo>
                <a:cubicBezTo>
                  <a:pt x="14" y="542"/>
                  <a:pt x="21" y="495"/>
                  <a:pt x="31" y="442"/>
                </a:cubicBezTo>
                <a:cubicBezTo>
                  <a:pt x="41" y="389"/>
                  <a:pt x="47" y="338"/>
                  <a:pt x="68" y="264"/>
                </a:cubicBezTo>
                <a:cubicBezTo>
                  <a:pt x="89" y="190"/>
                  <a:pt x="138" y="56"/>
                  <a:pt x="157" y="1"/>
                </a:cubicBezTo>
              </a:path>
            </a:pathLst>
          </a:custGeom>
          <a:gradFill rotWithShape="1">
            <a:gsLst>
              <a:gs pos="0">
                <a:srgbClr val="DDE8FB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77800" y="195263"/>
            <a:ext cx="3730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fld id="{AC5950B6-6E0A-4775-B205-A8F87F17AC0A}" type="slidenum">
              <a:rPr lang="ru-RU" sz="1200" b="0">
                <a:solidFill>
                  <a:schemeClr val="bg1"/>
                </a:solidFill>
              </a:rPr>
              <a:pPr algn="ctr"/>
              <a:t>‹#›</a:t>
            </a:fld>
            <a:endParaRPr lang="ru-RU" sz="1200" b="0">
              <a:solidFill>
                <a:schemeClr val="bg1"/>
              </a:solidFill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50913"/>
            <a:ext cx="8229600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E64FA51A-6030-4D7F-B98A-5D2EB8FBD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accent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11510"/>
            <a:ext cx="7772400" cy="3528392"/>
          </a:xfrm>
          <a:extLst/>
        </p:spPr>
        <p:txBody>
          <a:bodyPr/>
          <a:lstStyle/>
          <a:p>
            <a:pPr>
              <a:defRPr/>
            </a:pPr>
            <a:r>
              <a:rPr lang="ru-RU" sz="4800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Методическая компетентность педагога – ресурс повышения качества образования</a:t>
            </a:r>
            <a:endParaRPr lang="ru-RU" sz="4800" i="1" dirty="0">
              <a:ln w="127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13175"/>
            <a:ext cx="6400800" cy="792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tabLst>
                <a:tab pos="3406775" algn="l"/>
              </a:tabLst>
            </a:pPr>
            <a:r>
              <a:rPr lang="ru-RU" sz="2200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</a:t>
            </a:r>
          </a:p>
          <a:p>
            <a:pPr eaLnBrk="1" hangingPunct="1">
              <a:lnSpc>
                <a:spcPct val="90000"/>
              </a:lnSpc>
              <a:tabLst>
                <a:tab pos="3406775" algn="l"/>
              </a:tabLst>
            </a:pPr>
            <a:r>
              <a:rPr lang="ru-RU" sz="2200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«Средняя школа № 43 </a:t>
            </a:r>
            <a:r>
              <a:rPr lang="ru-RU" sz="2200" i="1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г.Гомеля</a:t>
            </a:r>
            <a:r>
              <a:rPr lang="ru-RU" sz="2200" i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i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2616" y="195263"/>
            <a:ext cx="53826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0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результативности ЦТ</a:t>
            </a:r>
          </a:p>
          <a:p>
            <a:pPr algn="ctr">
              <a:defRPr/>
            </a:pPr>
            <a:r>
              <a:rPr lang="ru-RU" sz="20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учебным  предметам:</a:t>
            </a:r>
            <a:endParaRPr lang="ru-RU" sz="20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06517"/>
              </p:ext>
            </p:extLst>
          </p:nvPr>
        </p:nvGraphicFramePr>
        <p:xfrm>
          <a:off x="483257" y="945164"/>
          <a:ext cx="8301344" cy="39008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846"/>
                <a:gridCol w="1878634"/>
                <a:gridCol w="610040"/>
                <a:gridCol w="610598"/>
                <a:gridCol w="610598"/>
                <a:gridCol w="610598"/>
                <a:gridCol w="610598"/>
                <a:gridCol w="610040"/>
                <a:gridCol w="610598"/>
                <a:gridCol w="610598"/>
                <a:gridCol w="610598"/>
                <a:gridCol w="610598"/>
              </a:tblGrid>
              <a:tr h="5762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Год</a:t>
                      </a:r>
                    </a:p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Предмет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2013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47,9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48,96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35,71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38,23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62,56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Белорусский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39,87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20,88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23,84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33,6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32,58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14,61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23,72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22,6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63,5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37,8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60,8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57,00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40,62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56,30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Английский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24,63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44,50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Французский язык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 Беларуси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32,8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55,66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43,3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53,20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48,75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51,44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Обществоведение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75,5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89,0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54,0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52,0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49,33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69,25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45,21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40,5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54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Всемирная история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50,0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79,00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59,00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  <a:tr h="272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68580" algn="l"/>
                        </a:tabLst>
                      </a:pPr>
                      <a:r>
                        <a:rPr lang="ru-RU" sz="1300">
                          <a:effectLst/>
                        </a:rPr>
                        <a:t>Средний балл ЦТ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25,27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42,88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42,38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44,1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33,01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38,48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43,52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47,95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58,21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53,12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731" marR="5973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8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95486"/>
            <a:ext cx="89644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cap="all" dirty="0" err="1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30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30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системы качества знаний учащихся</a:t>
            </a:r>
            <a:endParaRPr lang="ru-RU" sz="30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59966"/>
              </p:ext>
            </p:extLst>
          </p:nvPr>
        </p:nvGraphicFramePr>
        <p:xfrm>
          <a:off x="566737" y="1276382"/>
          <a:ext cx="8010526" cy="3455604"/>
        </p:xfrm>
        <a:graphic>
          <a:graphicData uri="http://schemas.openxmlformats.org/drawingml/2006/table">
            <a:tbl>
              <a:tblPr/>
              <a:tblGrid>
                <a:gridCol w="1349261"/>
                <a:gridCol w="809811"/>
                <a:gridCol w="1169656"/>
                <a:gridCol w="809176"/>
                <a:gridCol w="630205"/>
                <a:gridCol w="629571"/>
                <a:gridCol w="629571"/>
                <a:gridCol w="723499"/>
                <a:gridCol w="629571"/>
                <a:gridCol w="630205"/>
              </a:tblGrid>
              <a:tr h="485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Кол-во уч-ся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Обучались без отметок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25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Аттесто-вано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2-1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Н/а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2011/2012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2012/2013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2013/2014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351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270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2015/2016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387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105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295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2017/2018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2018/2019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69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168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8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2019/2020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493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132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103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184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Admin\My Documents\Downloads\math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366" y="4304321"/>
            <a:ext cx="2588809" cy="652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238125"/>
            <a:ext cx="91085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об успеваемости учащихся </a:t>
            </a:r>
          </a:p>
          <a:p>
            <a:pPr algn="ctr">
              <a:defRPr/>
            </a:pPr>
            <a:r>
              <a:rPr lang="ru-RU" sz="2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5-11 классов за 2019/2020 учебный год</a:t>
            </a:r>
            <a:endParaRPr lang="ru-RU" sz="26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1117600"/>
            <a:ext cx="8459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indent="-511175">
              <a:buFont typeface="Wingdings" pitchFamily="2" charset="2"/>
              <a:buChar char="ü"/>
              <a:defRPr/>
            </a:pPr>
            <a:endParaRPr lang="ru-RU" u="sng" dirty="0">
              <a:ln w="3175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27603"/>
              </p:ext>
            </p:extLst>
          </p:nvPr>
        </p:nvGraphicFramePr>
        <p:xfrm>
          <a:off x="638969" y="1192232"/>
          <a:ext cx="7924799" cy="35846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3544"/>
                <a:gridCol w="802121"/>
                <a:gridCol w="737850"/>
                <a:gridCol w="567092"/>
                <a:gridCol w="567092"/>
                <a:gridCol w="567092"/>
                <a:gridCol w="578434"/>
                <a:gridCol w="578434"/>
                <a:gridCol w="473837"/>
                <a:gridCol w="1161279"/>
                <a:gridCol w="1068024"/>
              </a:tblGrid>
              <a:tr h="30416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      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Кол-во учащихся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Успевают на: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н/а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Средний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Рейтинг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На начало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На конец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9-10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7-10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6-10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3-10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1-2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7,56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7,38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5 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6,08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 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5,83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7Б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5,98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5,61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5,99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5,18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7,55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6,96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1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ru-RU" sz="5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Admin\My Documents\Downloads\maths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0" y="238125"/>
            <a:ext cx="8857680" cy="4718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496" y="238125"/>
            <a:ext cx="910850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выпускниках,</a:t>
            </a:r>
          </a:p>
          <a:p>
            <a:pPr algn="ctr">
              <a:defRPr/>
            </a:pPr>
            <a:r>
              <a:rPr lang="ru-RU" sz="2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Окончивших школу с отличием </a:t>
            </a:r>
            <a:endParaRPr lang="ru-RU" sz="26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5" y="1117600"/>
            <a:ext cx="845978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685800" indent="-511175">
              <a:buFont typeface="Wingdings" pitchFamily="2" charset="2"/>
              <a:buChar char="ü"/>
              <a:defRPr/>
            </a:pPr>
            <a:endParaRPr lang="ru-RU" u="sng" dirty="0">
              <a:ln w="3175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001704"/>
              </p:ext>
            </p:extLst>
          </p:nvPr>
        </p:nvGraphicFramePr>
        <p:xfrm>
          <a:off x="539552" y="1130676"/>
          <a:ext cx="8359563" cy="377719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115583"/>
                <a:gridCol w="1034854"/>
                <a:gridCol w="1700118"/>
                <a:gridCol w="960936"/>
                <a:gridCol w="3548072"/>
              </a:tblGrid>
              <a:tr h="1746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II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 ступени общего среднего образования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</a:rPr>
                        <a:t>III</a:t>
                      </a: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</a:rPr>
                        <a:t> ступени общего среднего образования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Кол-во выпускников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Кол-во выпускников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Фамилия, имя учащегося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2010/2011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Смирнова Алина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2011/2012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Ляшко Анастасия (золотая медаль)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2012/2013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 err="1">
                          <a:effectLst/>
                          <a:latin typeface="Times New Roman"/>
                          <a:ea typeface="Times New Roman"/>
                        </a:rPr>
                        <a:t>Габеева</a:t>
                      </a: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 Алана  (золотая медаль)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2013/2014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2014/2015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2015/2016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34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Швед Екатерина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Осипова Александра (золотая медаль)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2017/2018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2018/2019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Бондарева Мария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Швед Екатерина   (золотая медаль)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</a:rPr>
                        <a:t>2019/2020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42557" marR="42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8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582613"/>
          </a:xfrm>
        </p:spPr>
        <p:txBody>
          <a:bodyPr/>
          <a:lstStyle/>
          <a:p>
            <a:r>
              <a:rPr lang="ru-RU" sz="3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600" cap="all" dirty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Решения Педсовета</a:t>
            </a:r>
            <a:br>
              <a:rPr lang="ru-RU" sz="3600" cap="all" dirty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sz="1300" dirty="0"/>
              <a:t>Проводить семинары-практикумы согласно утвержденному плану </a:t>
            </a:r>
            <a:r>
              <a:rPr lang="ru-RU" sz="1300"/>
              <a:t>методической </a:t>
            </a:r>
            <a:r>
              <a:rPr lang="ru-RU" sz="1300" smtClean="0"/>
              <a:t>работы.</a:t>
            </a:r>
            <a:endParaRPr lang="ru-RU" sz="1300" dirty="0"/>
          </a:p>
          <a:p>
            <a:pPr lvl="0" algn="just"/>
            <a:r>
              <a:rPr lang="ru-RU" sz="1300" dirty="0"/>
              <a:t>Проводить открытые учебные занятия в рамках методического фестиваля открытых уроков с последующим анализом этих занятий учителями-предметниками.</a:t>
            </a:r>
          </a:p>
          <a:p>
            <a:pPr lvl="0" algn="just"/>
            <a:r>
              <a:rPr lang="ru-RU" sz="1300" dirty="0"/>
              <a:t>Утвердить предложенный алгоритм анализа учебных занятий и использовать для анализа при посещениях и взаимопосещениях занятий по различным учебным предметам. </a:t>
            </a:r>
          </a:p>
          <a:p>
            <a:pPr lvl="0" algn="just"/>
            <a:r>
              <a:rPr lang="ru-RU" sz="1300" dirty="0"/>
              <a:t>Обеспечить максимальное участие педагогов в методических мероприятиях (мастер-классы, циклы занятий для учителей, семинары-практикумы и т.д.), направленных на повышение профессиональной компетентности, на повышение методического уровня по различным направлениям  (подготовка учащихся к ЦТ, к олимпиадам и конкурсам </a:t>
            </a:r>
            <a:r>
              <a:rPr lang="be-BY" sz="1300" dirty="0"/>
              <a:t>по учебным предметам)</a:t>
            </a:r>
            <a:r>
              <a:rPr lang="ru-RU" sz="1300" dirty="0"/>
              <a:t>. </a:t>
            </a:r>
          </a:p>
          <a:p>
            <a:pPr lvl="0" algn="just"/>
            <a:r>
              <a:rPr lang="ru-RU" sz="1300" dirty="0"/>
              <a:t>Обеспечить </a:t>
            </a:r>
            <a:r>
              <a:rPr lang="be-BY" sz="1300" dirty="0"/>
              <a:t>своевременность повышения квалификации всех учителей согласно графикам ГУМК и ГОИРО (не менее одного раза в 3 года).</a:t>
            </a:r>
            <a:endParaRPr lang="ru-RU" sz="1300" dirty="0"/>
          </a:p>
          <a:p>
            <a:pPr lvl="0" algn="just"/>
            <a:r>
              <a:rPr lang="ru-RU" sz="1300" dirty="0"/>
              <a:t>Обеспечить </a:t>
            </a:r>
            <a:r>
              <a:rPr lang="be-BY" sz="1300" dirty="0"/>
              <a:t>своевременность повышения квалификационного уровня всех учителей посредством оказания методического сопровождения аттестации и необходимой помощи. </a:t>
            </a:r>
            <a:endParaRPr lang="ru-RU" sz="1300" dirty="0"/>
          </a:p>
          <a:p>
            <a:pPr lvl="0" algn="just"/>
            <a:r>
              <a:rPr lang="ru-RU" sz="1300" dirty="0"/>
              <a:t>Провести диагностику профессиональных затруднений педагогических работников.</a:t>
            </a:r>
          </a:p>
          <a:p>
            <a:pPr lvl="0" algn="just"/>
            <a:r>
              <a:rPr lang="ru-RU" sz="1300" dirty="0"/>
              <a:t>Организовать проведение психолого-педагогических консультаций,   практических занятий для </a:t>
            </a:r>
            <a:r>
              <a:rPr lang="ru-RU" sz="1300" dirty="0" smtClean="0"/>
              <a:t>учителей педагогом-психологом. </a:t>
            </a:r>
            <a:endParaRPr lang="ru-RU" sz="13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8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478"/>
            <a:ext cx="822960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i="1" dirty="0" smtClean="0">
                <a:ln w="127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rgbClr val="99009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компетентность педагога</a:t>
            </a:r>
            <a:endParaRPr lang="ru-RU" sz="4800" dirty="0"/>
          </a:p>
          <a:p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Марченко </a:t>
            </a:r>
            <a:r>
              <a:rPr lang="ru-RU" dirty="0"/>
              <a:t>Елена Вадимовна, </a:t>
            </a:r>
            <a:br>
              <a:rPr lang="ru-RU" dirty="0"/>
            </a:br>
            <a:r>
              <a:rPr lang="ru-RU" dirty="0"/>
              <a:t>заместитель директора по учебной работе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3" y="1964245"/>
            <a:ext cx="2872595" cy="1903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07" y="1995685"/>
            <a:ext cx="2679559" cy="1782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281" y="2022506"/>
            <a:ext cx="2634053" cy="175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26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7494"/>
            <a:ext cx="793342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8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5486"/>
            <a:ext cx="6480720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13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528" y="830263"/>
            <a:ext cx="8529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algn="ctr">
              <a:defRPr/>
            </a:pPr>
            <a:r>
              <a:rPr lang="ru-RU" sz="2700" i="1" dirty="0" smtClean="0">
                <a:ln w="3175" cmpd="sng">
                  <a:noFill/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Анализ результатов деятельности </a:t>
            </a:r>
          </a:p>
          <a:p>
            <a:pPr marL="174625" algn="ctr">
              <a:defRPr/>
            </a:pPr>
            <a:r>
              <a:rPr lang="ru-RU" sz="2700" i="1" dirty="0" smtClean="0">
                <a:ln w="3175" cmpd="sng">
                  <a:noFill/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ГУО «Средняя школа № 43 г. Гомеля </a:t>
            </a:r>
          </a:p>
          <a:p>
            <a:pPr marL="174625" algn="ctr">
              <a:defRPr/>
            </a:pPr>
            <a:r>
              <a:rPr lang="ru-RU" sz="2700" i="1" dirty="0" smtClean="0">
                <a:ln w="3175" cmpd="sng">
                  <a:noFill/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 обеспечению качества образования и </a:t>
            </a:r>
          </a:p>
          <a:p>
            <a:pPr marL="174625" algn="ctr">
              <a:defRPr/>
            </a:pPr>
            <a:r>
              <a:rPr lang="ru-RU" sz="2700" i="1" dirty="0" smtClean="0">
                <a:ln w="3175" cmpd="sng">
                  <a:noFill/>
                  <a:prstDash val="solid"/>
                </a:ln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 подготовке учащихся к ЦТ</a:t>
            </a:r>
            <a:endParaRPr lang="ru-RU" sz="2700" i="1" dirty="0">
              <a:ln w="3175" cmpd="sng">
                <a:noFill/>
                <a:prstDash val="solid"/>
              </a:ln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48" y="3075806"/>
            <a:ext cx="3021508" cy="1752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000376"/>
            <a:ext cx="3113156" cy="1900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15766"/>
            <a:ext cx="2718668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92" y="3361191"/>
            <a:ext cx="2387115" cy="158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72817" y="238125"/>
            <a:ext cx="641906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Мониторинг результативности ЦТ</a:t>
            </a:r>
            <a:endParaRPr lang="ru-RU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11524"/>
            <a:ext cx="2520280" cy="1680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904791"/>
              </p:ext>
            </p:extLst>
          </p:nvPr>
        </p:nvGraphicFramePr>
        <p:xfrm>
          <a:off x="539552" y="987575"/>
          <a:ext cx="8229014" cy="22322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9075"/>
                <a:gridCol w="610593"/>
                <a:gridCol w="610593"/>
                <a:gridCol w="610593"/>
                <a:gridCol w="610593"/>
                <a:gridCol w="610593"/>
                <a:gridCol w="610593"/>
                <a:gridCol w="610593"/>
                <a:gridCol w="610593"/>
                <a:gridCol w="610593"/>
                <a:gridCol w="610593"/>
                <a:gridCol w="604009"/>
              </a:tblGrid>
              <a:tr h="332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2010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Средний балл  по ЦТ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35,36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25,27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42,88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42,38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44,1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33,01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38,48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43,52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47,96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58,21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53,12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Количество учащихся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98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Количество учащихся, сдававших ЦТ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21+1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74,5%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85,2%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77,3%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80,95%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80,95%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92,3%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78,6%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87,5%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92,3%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80,0%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95,5%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9475" b="23916"/>
          <a:stretch/>
        </p:blipFill>
        <p:spPr>
          <a:xfrm>
            <a:off x="6084168" y="3361191"/>
            <a:ext cx="2477754" cy="1587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3263" y="195263"/>
            <a:ext cx="83413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Наивысшие и минимальные результаты  ЦТ</a:t>
            </a: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119522"/>
              </p:ext>
            </p:extLst>
          </p:nvPr>
        </p:nvGraphicFramePr>
        <p:xfrm>
          <a:off x="683567" y="915567"/>
          <a:ext cx="8208912" cy="3672403"/>
        </p:xfrm>
        <a:graphic>
          <a:graphicData uri="http://schemas.openxmlformats.org/drawingml/2006/table">
            <a:tbl>
              <a:tblPr firstRow="1" firstCol="1" bandRow="1"/>
              <a:tblGrid>
                <a:gridCol w="309246"/>
                <a:gridCol w="1743126"/>
                <a:gridCol w="1806250"/>
                <a:gridCol w="1230613"/>
                <a:gridCol w="165047"/>
                <a:gridCol w="1667843"/>
                <a:gridCol w="1286787"/>
              </a:tblGrid>
              <a:tr h="2256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Максимальный балл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Минимальный балл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Белорусский язык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effectLst/>
                          <a:latin typeface="Times New Roman"/>
                          <a:ea typeface="Times New Roman"/>
                        </a:rPr>
                        <a:t>100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73 89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2017/2020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Французский язык*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История Беларуси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Обществоведение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Всемирная История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География*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7974"/>
            <a:ext cx="9124702" cy="29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9592" y="160153"/>
            <a:ext cx="7632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сдачи </a:t>
            </a:r>
            <a:r>
              <a:rPr lang="ru-RU" sz="2800" cap="all" dirty="0" err="1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цт</a:t>
            </a:r>
            <a:r>
              <a:rPr lang="ru-RU" sz="28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2020</a:t>
            </a: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67315"/>
              </p:ext>
            </p:extLst>
          </p:nvPr>
        </p:nvGraphicFramePr>
        <p:xfrm>
          <a:off x="611560" y="843562"/>
          <a:ext cx="8064896" cy="4104452"/>
        </p:xfrm>
        <a:graphic>
          <a:graphicData uri="http://schemas.openxmlformats.org/drawingml/2006/table">
            <a:tbl>
              <a:tblPr firstRow="1" firstCol="1" bandRow="1"/>
              <a:tblGrid>
                <a:gridCol w="541672"/>
                <a:gridCol w="1956038"/>
                <a:gridCol w="902787"/>
                <a:gridCol w="1655109"/>
                <a:gridCol w="1504645"/>
                <a:gridCol w="1504645"/>
              </a:tblGrid>
              <a:tr h="4805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Times New Roman"/>
                        </a:rPr>
                        <a:t>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Предмет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Кол-во уч-ся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Максимальный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Минимальный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Средний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effectLst/>
                          <a:latin typeface="Times New Roman"/>
                          <a:ea typeface="Times New Roman"/>
                        </a:rPr>
                        <a:t> балл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59,14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Белорусский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Физика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52,0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55,8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Химия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Биология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58,12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Английский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Французский язык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История Беларуси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31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51,44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Обществоведение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63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45,25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Всемирная История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59,0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26">
                <a:tc gridSpan="6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i="1" dirty="0">
                          <a:effectLst/>
                          <a:latin typeface="Times New Roman"/>
                          <a:ea typeface="Times New Roman"/>
                        </a:rPr>
                        <a:t>Средний балл                                                                                           53,12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1550" y="267494"/>
            <a:ext cx="76327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cap="all" dirty="0" smtClean="0">
                <a:ln w="9000" cmpd="sng">
                  <a:noFill/>
                  <a:prstDash val="solid"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Аспекты результативности ЦТ</a:t>
            </a:r>
            <a:endParaRPr lang="ru-RU" sz="3200" cap="all" dirty="0">
              <a:ln w="9000" cmpd="sng">
                <a:noFill/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291650"/>
              </p:ext>
            </p:extLst>
          </p:nvPr>
        </p:nvGraphicFramePr>
        <p:xfrm>
          <a:off x="539552" y="987574"/>
          <a:ext cx="8229598" cy="388843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386973"/>
                <a:gridCol w="583972"/>
                <a:gridCol w="584553"/>
                <a:gridCol w="583972"/>
                <a:gridCol w="584553"/>
                <a:gridCol w="583972"/>
                <a:gridCol w="584553"/>
                <a:gridCol w="583972"/>
                <a:gridCol w="584553"/>
                <a:gridCol w="583972"/>
                <a:gridCol w="584553"/>
              </a:tblGrid>
              <a:tr h="3670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60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2020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учащихся</a:t>
                      </a: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учащихся, сдававших ЦТ</a:t>
                      </a: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Количество учащихся,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обучающихся на 9-10, 7-10, 6-10</a:t>
                      </a: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0+4+2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69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1+3+4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1+6+2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r>
                        <a:rPr lang="ru-RU" sz="8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6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0+4+7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1162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0+1+3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8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555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0+6+3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10/9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2+5+4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0+6+5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1+1+6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effectLst/>
                          <a:latin typeface="Times New Roman"/>
                          <a:ea typeface="Times New Roman"/>
                        </a:rPr>
                        <a:t>0+1+1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-679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Процент учащихся, имеющих достаточный и высокий уровень обученности</a:t>
                      </a: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22,2%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36,4%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42,85%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50,0%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15,38%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35,71%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45,83%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45,3%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40,0%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9,1%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7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Процент учащихся, имеющих достаточный и высокий уровень,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Times New Roman"/>
                        </a:rPr>
                        <a:t>среди сдававших ЦТ</a:t>
                      </a: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26,1%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47,05%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52,94%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64,71%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16,67%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40,9%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52,38%</a:t>
                      </a:r>
                      <a:r>
                        <a:rPr lang="ru-RU" sz="1100" kern="1200">
                          <a:effectLst/>
                          <a:latin typeface="Arial"/>
                          <a:ea typeface="Times New Roman"/>
                        </a:rPr>
                        <a:t>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45,8%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50,0%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effectLst/>
                          <a:latin typeface="Times New Roman"/>
                          <a:ea typeface="Times New Roman"/>
                        </a:rPr>
                        <a:t>9,5%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/>
                          <a:ea typeface="Times New Roman"/>
                        </a:rPr>
                        <a:t>Средний балл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effectLst/>
                          <a:latin typeface="Times New Roman"/>
                          <a:ea typeface="Times New Roman"/>
                        </a:rPr>
                        <a:t>по результатам ЦТ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25,71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42,88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42,38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44,11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effectLst/>
                          <a:latin typeface="Times New Roman"/>
                          <a:ea typeface="Times New Roman"/>
                        </a:rPr>
                        <a:t>33,01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Times New Roman"/>
                          <a:ea typeface="Times New Roman"/>
                        </a:rPr>
                        <a:t>38,48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Times New Roman"/>
                          <a:ea typeface="Times New Roman"/>
                        </a:rPr>
                        <a:t>43,52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Times New Roman"/>
                          <a:ea typeface="Times New Roman"/>
                        </a:rPr>
                        <a:t>47,95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>
                          <a:effectLst/>
                          <a:latin typeface="Times New Roman"/>
                          <a:ea typeface="Times New Roman"/>
                        </a:rPr>
                        <a:t>58,21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1200" dirty="0">
                          <a:effectLst/>
                          <a:latin typeface="Times New Roman"/>
                          <a:ea typeface="Times New Roman"/>
                        </a:rPr>
                        <a:t>53,12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702" marR="62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Другая 5">
      <a:dk1>
        <a:srgbClr val="161645"/>
      </a:dk1>
      <a:lt1>
        <a:srgbClr val="A3A3E0"/>
      </a:lt1>
      <a:dk2>
        <a:srgbClr val="FF66CC"/>
      </a:dk2>
      <a:lt2>
        <a:srgbClr val="CCCCFF"/>
      </a:lt2>
      <a:accent1>
        <a:srgbClr val="262672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</TotalTime>
  <Words>1149</Words>
  <Application>Microsoft Office PowerPoint</Application>
  <PresentationFormat>Экран (16:9)</PresentationFormat>
  <Paragraphs>791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Специальное оформление</vt:lpstr>
      <vt:lpstr>1_Специальное оформление</vt:lpstr>
      <vt:lpstr>Методическая компетентность педагога – ресурс повышения качества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Проект Решения Педсовета 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</dc:creator>
  <cp:lastModifiedBy>Елена</cp:lastModifiedBy>
  <cp:revision>349</cp:revision>
  <cp:lastPrinted>2016-04-06T16:40:12Z</cp:lastPrinted>
  <dcterms:created xsi:type="dcterms:W3CDTF">2012-04-30T08:10:56Z</dcterms:created>
  <dcterms:modified xsi:type="dcterms:W3CDTF">2020-12-28T14:11:57Z</dcterms:modified>
</cp:coreProperties>
</file>